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2" r:id="rId2"/>
    <p:sldId id="257" r:id="rId3"/>
    <p:sldId id="266" r:id="rId4"/>
    <p:sldId id="261" r:id="rId5"/>
  </p:sldIdLst>
  <p:sldSz cx="7559675" cy="10439400"/>
  <p:notesSz cx="10018713" cy="68897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1C1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379" autoAdjust="0"/>
  </p:normalViewPr>
  <p:slideViewPr>
    <p:cSldViewPr snapToGrid="0">
      <p:cViewPr varScale="1">
        <p:scale>
          <a:sx n="70" d="100"/>
          <a:sy n="70" d="100"/>
        </p:scale>
        <p:origin x="30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442" cy="345684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4952" y="0"/>
            <a:ext cx="4341442" cy="345684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1852BBA5-884E-4A38-B5C7-1765F367161C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167188" y="862013"/>
            <a:ext cx="1684337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872" y="3315692"/>
            <a:ext cx="8014970" cy="2712839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4067"/>
            <a:ext cx="4341442" cy="345683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4952" y="6544067"/>
            <a:ext cx="4341442" cy="345683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09AC0A90-DB39-4DB5-B657-40B623A248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9080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CB2FF-029A-B51A-451D-72F26B034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51AA1AD-0797-46FE-E4D2-8F446D350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7716A60-E02C-EB92-6129-E740D7D89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72B0AD8-BC75-D36B-2177-EA4573AE14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AC0A90-DB39-4DB5-B657-40B623A2487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1137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AC0A90-DB39-4DB5-B657-40B623A2487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9939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F95CB-E23D-3D8E-D655-E115EFAFD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A1BCA90-E4F5-3683-72A4-CDE057556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B1D1E53-7223-A978-E6A1-34DB3D419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B619273-BB60-0474-4C60-65091B42CE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AC0A90-DB39-4DB5-B657-40B623A2487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1426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08486"/>
            <a:ext cx="6425724" cy="363445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483102"/>
            <a:ext cx="5669756" cy="2520438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1215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075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55801"/>
            <a:ext cx="1630055" cy="884690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55801"/>
            <a:ext cx="4795669" cy="884690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578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732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02603"/>
            <a:ext cx="6520220" cy="4342500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986185"/>
            <a:ext cx="6520220" cy="228361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9575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779007"/>
            <a:ext cx="3212862" cy="66237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779007"/>
            <a:ext cx="3212862" cy="66237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003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55804"/>
            <a:ext cx="6520220" cy="2017801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559104"/>
            <a:ext cx="3198096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13281"/>
            <a:ext cx="3198096" cy="560876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559104"/>
            <a:ext cx="3213847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13281"/>
            <a:ext cx="3213847" cy="560876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5933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9407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1452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03083"/>
            <a:ext cx="3827085" cy="7418740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983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03083"/>
            <a:ext cx="3827085" cy="7418740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342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55804"/>
            <a:ext cx="6520220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779007"/>
            <a:ext cx="6520220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61759-C7AC-48DA-B919-DCBDBAA70837}" type="datetimeFigureOut">
              <a:rPr lang="ko-KR" altLang="en-US" smtClean="0"/>
              <a:t>2026-02-19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675780"/>
            <a:ext cx="2551390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DE9AD-68BD-4EBE-86F0-94F6724F22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311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1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1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1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1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8DECB-6D72-8EA4-DD1C-FE24C26AF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F9DD5C7-75AF-9BA5-10E1-CFD6E3E49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1" t="3180" r="10737" b="44296"/>
          <a:stretch>
            <a:fillRect/>
          </a:stretch>
        </p:blipFill>
        <p:spPr>
          <a:xfrm rot="910345">
            <a:off x="1042912" y="4052502"/>
            <a:ext cx="5948927" cy="4080469"/>
          </a:xfrm>
          <a:prstGeom prst="parallelogram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DF3FFF6B-0E8C-EF10-E2FA-3B1B8537472B}"/>
              </a:ext>
            </a:extLst>
          </p:cNvPr>
          <p:cNvGrpSpPr/>
          <p:nvPr/>
        </p:nvGrpSpPr>
        <p:grpSpPr>
          <a:xfrm>
            <a:off x="-76200" y="6629400"/>
            <a:ext cx="7726680" cy="3870960"/>
            <a:chOff x="-76200" y="6629400"/>
            <a:chExt cx="7726680" cy="3870960"/>
          </a:xfrm>
        </p:grpSpPr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50FC50D3-B224-5AC4-816D-D3166B711B4E}"/>
                </a:ext>
              </a:extLst>
            </p:cNvPr>
            <p:cNvSpPr/>
            <p:nvPr/>
          </p:nvSpPr>
          <p:spPr>
            <a:xfrm>
              <a:off x="-76200" y="7330440"/>
              <a:ext cx="7658100" cy="3169920"/>
            </a:xfrm>
            <a:custGeom>
              <a:avLst/>
              <a:gdLst>
                <a:gd name="connsiteX0" fmla="*/ 7581900 w 7581900"/>
                <a:gd name="connsiteY0" fmla="*/ 0 h 3169920"/>
                <a:gd name="connsiteX1" fmla="*/ 7566660 w 7581900"/>
                <a:gd name="connsiteY1" fmla="*/ 3169920 h 3169920"/>
                <a:gd name="connsiteX2" fmla="*/ 0 w 7581900"/>
                <a:gd name="connsiteY2" fmla="*/ 3131820 h 3169920"/>
                <a:gd name="connsiteX3" fmla="*/ 22860 w 7581900"/>
                <a:gd name="connsiteY3" fmla="*/ 1508760 h 3169920"/>
                <a:gd name="connsiteX4" fmla="*/ 7581900 w 7581900"/>
                <a:gd name="connsiteY4" fmla="*/ 0 h 316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1900" h="3169920">
                  <a:moveTo>
                    <a:pt x="7581900" y="0"/>
                  </a:moveTo>
                  <a:lnTo>
                    <a:pt x="7566660" y="3169920"/>
                  </a:lnTo>
                  <a:lnTo>
                    <a:pt x="0" y="3131820"/>
                  </a:lnTo>
                  <a:lnTo>
                    <a:pt x="22860" y="1508760"/>
                  </a:lnTo>
                  <a:lnTo>
                    <a:pt x="758190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A008AA3-C902-2448-7E38-DBD2AB6DB685}"/>
                </a:ext>
              </a:extLst>
            </p:cNvPr>
            <p:cNvSpPr/>
            <p:nvPr/>
          </p:nvSpPr>
          <p:spPr>
            <a:xfrm>
              <a:off x="0" y="6629400"/>
              <a:ext cx="7650480" cy="3810000"/>
            </a:xfrm>
            <a:custGeom>
              <a:avLst/>
              <a:gdLst>
                <a:gd name="connsiteX0" fmla="*/ 0 w 7627620"/>
                <a:gd name="connsiteY0" fmla="*/ 0 h 3810000"/>
                <a:gd name="connsiteX1" fmla="*/ 7574280 w 7627620"/>
                <a:gd name="connsiteY1" fmla="*/ 1935480 h 3810000"/>
                <a:gd name="connsiteX2" fmla="*/ 7627620 w 7627620"/>
                <a:gd name="connsiteY2" fmla="*/ 3794760 h 3810000"/>
                <a:gd name="connsiteX3" fmla="*/ 0 w 7627620"/>
                <a:gd name="connsiteY3" fmla="*/ 3810000 h 3810000"/>
                <a:gd name="connsiteX4" fmla="*/ 0 w 7627620"/>
                <a:gd name="connsiteY4" fmla="*/ 0 h 38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7620" h="3810000">
                  <a:moveTo>
                    <a:pt x="0" y="0"/>
                  </a:moveTo>
                  <a:lnTo>
                    <a:pt x="7574280" y="1935480"/>
                  </a:lnTo>
                  <a:lnTo>
                    <a:pt x="7627620" y="3794760"/>
                  </a:lnTo>
                  <a:lnTo>
                    <a:pt x="0" y="38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D853CD7-9158-466B-A10E-E36BFAE7E8DC}"/>
              </a:ext>
            </a:extLst>
          </p:cNvPr>
          <p:cNvSpPr txBox="1"/>
          <p:nvPr/>
        </p:nvSpPr>
        <p:spPr>
          <a:xfrm>
            <a:off x="2162417" y="185057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</a:t>
            </a:r>
            <a:endParaRPr lang="ko-KR" altLang="en-US" sz="2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FB56E9-024A-9F20-BA9A-F56E0EF5470D}"/>
              </a:ext>
            </a:extLst>
          </p:cNvPr>
          <p:cNvSpPr txBox="1"/>
          <p:nvPr/>
        </p:nvSpPr>
        <p:spPr>
          <a:xfrm>
            <a:off x="2283767" y="2669907"/>
            <a:ext cx="3467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n w="0"/>
                <a:latin typeface="HY견명조" panose="02030600000101010101" pitchFamily="18" charset="-127"/>
                <a:ea typeface="HY견명조" panose="02030600000101010101" pitchFamily="18" charset="-127"/>
              </a:rPr>
              <a:t>B A L </a:t>
            </a:r>
            <a:r>
              <a:rPr lang="en-US" altLang="ko-KR" sz="2000" dirty="0" err="1">
                <a:ln w="0"/>
                <a:latin typeface="HY견명조" panose="02030600000101010101" pitchFamily="18" charset="-127"/>
                <a:ea typeface="HY견명조" panose="02030600000101010101" pitchFamily="18" charset="-127"/>
              </a:rPr>
              <a:t>L</a:t>
            </a:r>
            <a:r>
              <a:rPr lang="en-US" altLang="ko-KR" sz="2000" dirty="0">
                <a:ln w="0"/>
                <a:latin typeface="HY견명조" panose="02030600000101010101" pitchFamily="18" charset="-127"/>
                <a:ea typeface="HY견명조" panose="02030600000101010101" pitchFamily="18" charset="-127"/>
              </a:rPr>
              <a:t>     S C R E W</a:t>
            </a:r>
            <a:endParaRPr lang="ko-KR" altLang="en-US" sz="2000" dirty="0">
              <a:ln w="0"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88E389-B0F9-3B48-AB4B-F6DF65E986F9}"/>
              </a:ext>
            </a:extLst>
          </p:cNvPr>
          <p:cNvSpPr txBox="1"/>
          <p:nvPr/>
        </p:nvSpPr>
        <p:spPr>
          <a:xfrm>
            <a:off x="5536674" y="9828674"/>
            <a:ext cx="2054293" cy="373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www.msm.ai.kr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DF24028-BC83-60B2-68A4-CE4AD766840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346" t="13778" r="9487" b="12703"/>
          <a:stretch>
            <a:fillRect/>
          </a:stretch>
        </p:blipFill>
        <p:spPr>
          <a:xfrm>
            <a:off x="5542429" y="9438247"/>
            <a:ext cx="527028" cy="3396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656257-AB17-5EA3-4C79-F1774805A214}"/>
              </a:ext>
            </a:extLst>
          </p:cNvPr>
          <p:cNvSpPr txBox="1"/>
          <p:nvPr/>
        </p:nvSpPr>
        <p:spPr>
          <a:xfrm>
            <a:off x="5986113" y="9387479"/>
            <a:ext cx="1604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미래정공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7E7B78A-004A-18E8-44FA-34C0F7DC97F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217" t="31940" r="15978" b="29350"/>
          <a:stretch>
            <a:fillRect/>
          </a:stretch>
        </p:blipFill>
        <p:spPr>
          <a:xfrm>
            <a:off x="1927225" y="1389682"/>
            <a:ext cx="3705225" cy="11898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F6FA4A6-2D45-5999-D767-8C9A914FFCB7}"/>
              </a:ext>
            </a:extLst>
          </p:cNvPr>
          <p:cNvSpPr txBox="1"/>
          <p:nvPr/>
        </p:nvSpPr>
        <p:spPr>
          <a:xfrm>
            <a:off x="80280" y="159912"/>
            <a:ext cx="3467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Since 1997</a:t>
            </a:r>
            <a:endParaRPr lang="ko-KR" altLang="en-US" sz="1200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5770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404CCE69-9348-767C-0EA0-9317757007F7}"/>
              </a:ext>
            </a:extLst>
          </p:cNvPr>
          <p:cNvSpPr/>
          <p:nvPr/>
        </p:nvSpPr>
        <p:spPr>
          <a:xfrm>
            <a:off x="-9487" y="7328266"/>
            <a:ext cx="7658100" cy="3169920"/>
          </a:xfrm>
          <a:custGeom>
            <a:avLst/>
            <a:gdLst>
              <a:gd name="connsiteX0" fmla="*/ 7581900 w 7581900"/>
              <a:gd name="connsiteY0" fmla="*/ 0 h 3169920"/>
              <a:gd name="connsiteX1" fmla="*/ 7566660 w 7581900"/>
              <a:gd name="connsiteY1" fmla="*/ 3169920 h 3169920"/>
              <a:gd name="connsiteX2" fmla="*/ 0 w 7581900"/>
              <a:gd name="connsiteY2" fmla="*/ 3131820 h 3169920"/>
              <a:gd name="connsiteX3" fmla="*/ 22860 w 7581900"/>
              <a:gd name="connsiteY3" fmla="*/ 1508760 h 3169920"/>
              <a:gd name="connsiteX4" fmla="*/ 7581900 w 7581900"/>
              <a:gd name="connsiteY4" fmla="*/ 0 h 316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1900" h="3169920">
                <a:moveTo>
                  <a:pt x="7581900" y="0"/>
                </a:moveTo>
                <a:lnTo>
                  <a:pt x="7566660" y="3169920"/>
                </a:lnTo>
                <a:lnTo>
                  <a:pt x="0" y="3131820"/>
                </a:lnTo>
                <a:lnTo>
                  <a:pt x="22860" y="1508760"/>
                </a:lnTo>
                <a:lnTo>
                  <a:pt x="758190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" name="사각형: 잘린 대각선 방향 모서리 5">
            <a:extLst>
              <a:ext uri="{FF2B5EF4-FFF2-40B4-BE49-F238E27FC236}">
                <a16:creationId xmlns:a16="http://schemas.microsoft.com/office/drawing/2014/main" id="{F3E3835B-3F0F-C682-A3B0-B9266052AB12}"/>
              </a:ext>
            </a:extLst>
          </p:cNvPr>
          <p:cNvSpPr/>
          <p:nvPr/>
        </p:nvSpPr>
        <p:spPr>
          <a:xfrm>
            <a:off x="-1" y="1"/>
            <a:ext cx="7559675" cy="941294"/>
          </a:xfrm>
          <a:prstGeom prst="snip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Noto Sans KR"/>
              </a:rPr>
              <a:t> Deflector / Plate Type Ball Screw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FA550AA2-FBC2-5E6F-2409-96D7FDFCF42B}"/>
              </a:ext>
            </a:extLst>
          </p:cNvPr>
          <p:cNvCxnSpPr>
            <a:cxnSpLocks/>
          </p:cNvCxnSpPr>
          <p:nvPr/>
        </p:nvCxnSpPr>
        <p:spPr>
          <a:xfrm flipV="1">
            <a:off x="622852" y="1127167"/>
            <a:ext cx="6290012" cy="4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AB304B59-D28E-9510-373D-C4E5F5A92763}"/>
              </a:ext>
            </a:extLst>
          </p:cNvPr>
          <p:cNvSpPr/>
          <p:nvPr/>
        </p:nvSpPr>
        <p:spPr>
          <a:xfrm>
            <a:off x="442280" y="1130983"/>
            <a:ext cx="2377120" cy="428274"/>
          </a:xfrm>
          <a:prstGeom prst="snip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GDR – BALL SCREW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6BAB7FD2-54E1-21E2-E2BD-FBD48A282E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45848" y="941295"/>
            <a:ext cx="4950405" cy="4950405"/>
          </a:xfrm>
          <a:prstGeom prst="snip1Rect">
            <a:avLst/>
          </a:prstGeom>
          <a:ln>
            <a:solidFill>
              <a:srgbClr val="C00000"/>
            </a:solidFill>
          </a:ln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1601C38-6A84-007A-75EA-E2E79F9054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7" t="11557" r="1757" b="5587"/>
          <a:stretch>
            <a:fillRect/>
          </a:stretch>
        </p:blipFill>
        <p:spPr>
          <a:xfrm>
            <a:off x="10245847" y="6163168"/>
            <a:ext cx="4950405" cy="4950405"/>
          </a:xfrm>
          <a:prstGeom prst="snip1Rect">
            <a:avLst/>
          </a:prstGeom>
          <a:ln>
            <a:solidFill>
              <a:srgbClr val="C00000"/>
            </a:solidFill>
          </a:ln>
        </p:spPr>
      </p:pic>
      <p:sp>
        <p:nvSpPr>
          <p:cNvPr id="25" name="순서도: 수동 입력 24">
            <a:extLst>
              <a:ext uri="{FF2B5EF4-FFF2-40B4-BE49-F238E27FC236}">
                <a16:creationId xmlns:a16="http://schemas.microsoft.com/office/drawing/2014/main" id="{AB6EE586-60EE-C6BB-E6B2-79CFAFF7E13F}"/>
              </a:ext>
            </a:extLst>
          </p:cNvPr>
          <p:cNvSpPr/>
          <p:nvPr/>
        </p:nvSpPr>
        <p:spPr>
          <a:xfrm>
            <a:off x="-3521122" y="6163168"/>
            <a:ext cx="914400" cy="457200"/>
          </a:xfrm>
          <a:prstGeom prst="flowChartManualInp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E3A205-E2D2-F4A1-F7C8-FBE0E9B38648}"/>
              </a:ext>
            </a:extLst>
          </p:cNvPr>
          <p:cNvSpPr txBox="1"/>
          <p:nvPr/>
        </p:nvSpPr>
        <p:spPr>
          <a:xfrm>
            <a:off x="-6756414" y="2069853"/>
            <a:ext cx="6470584" cy="1889879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전조 </a:t>
            </a:r>
            <a:r>
              <a:rPr lang="en-US" altLang="ko-KR" sz="1400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볼스크류</a:t>
            </a:r>
            <a:endParaRPr lang="en-US" altLang="ko-KR" sz="14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고정도 전조성형을 통한 생산방식으로 경제성이 뛰어나</a:t>
            </a:r>
            <a:endParaRPr lang="en-US" altLang="ko-KR" sz="11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 일반 산업기계 및 자동화 설비에 사용됩니다. </a:t>
            </a:r>
            <a:endParaRPr lang="en-US" altLang="ko-KR" sz="11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축과 </a:t>
            </a:r>
            <a:r>
              <a:rPr lang="ko-KR" altLang="en-US" sz="1100" dirty="0" err="1">
                <a:latin typeface="돋움" panose="020B0600000101010101" pitchFamily="50" charset="-127"/>
                <a:ea typeface="돋움" panose="020B0600000101010101" pitchFamily="50" charset="-127"/>
              </a:rPr>
              <a:t>넛트간</a:t>
            </a:r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 호환이 가능합니다. </a:t>
            </a:r>
            <a:endParaRPr lang="en-US" altLang="ko-KR" sz="11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endParaRPr lang="ko-KR" altLang="en-US" sz="11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정밀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볼스크류</a:t>
            </a:r>
            <a:endParaRPr lang="en-US" altLang="ko-KR" sz="14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100" dirty="0" err="1">
                <a:latin typeface="돋움" panose="020B0600000101010101" pitchFamily="50" charset="-127"/>
                <a:ea typeface="돋움" panose="020B0600000101010101" pitchFamily="50" charset="-127"/>
              </a:rPr>
              <a:t>고정밀</a:t>
            </a:r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100" dirty="0" err="1">
                <a:latin typeface="돋움" panose="020B0600000101010101" pitchFamily="50" charset="-127"/>
                <a:ea typeface="돋움" panose="020B0600000101010101" pitchFamily="50" charset="-127"/>
              </a:rPr>
              <a:t>연삭가공으로</a:t>
            </a:r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 제작된 </a:t>
            </a:r>
            <a:r>
              <a:rPr lang="ko-KR" altLang="en-US" sz="1100" dirty="0" err="1">
                <a:latin typeface="돋움" panose="020B0600000101010101" pitchFamily="50" charset="-127"/>
                <a:ea typeface="돋움" panose="020B0600000101010101" pitchFamily="50" charset="-127"/>
              </a:rPr>
              <a:t>볼스크류</a:t>
            </a:r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1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sz="1100" dirty="0" err="1">
                <a:latin typeface="돋움" panose="020B0600000101010101" pitchFamily="50" charset="-127"/>
                <a:ea typeface="돋움" panose="020B0600000101010101" pitchFamily="50" charset="-127"/>
              </a:rPr>
              <a:t>고정밀</a:t>
            </a:r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 위치 제어가 필요한 장비에 사용됩니다. </a:t>
            </a:r>
            <a:endParaRPr lang="en-US" altLang="ko-KR" sz="11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축과 </a:t>
            </a:r>
            <a:r>
              <a:rPr lang="ko-KR" altLang="en-US" sz="1100" dirty="0" err="1">
                <a:latin typeface="돋움" panose="020B0600000101010101" pitchFamily="50" charset="-127"/>
                <a:ea typeface="돋움" panose="020B0600000101010101" pitchFamily="50" charset="-127"/>
              </a:rPr>
              <a:t>넛트가</a:t>
            </a:r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 페어로 제조되어 </a:t>
            </a:r>
            <a:r>
              <a:rPr lang="ko-KR" altLang="en-US" sz="1100" dirty="0" err="1">
                <a:latin typeface="돋움" panose="020B0600000101010101" pitchFamily="50" charset="-127"/>
                <a:ea typeface="돋움" panose="020B0600000101010101" pitchFamily="50" charset="-127"/>
              </a:rPr>
              <a:t>넛트간</a:t>
            </a:r>
            <a:r>
              <a:rPr lang="ko-KR" altLang="en-US" sz="1100" dirty="0">
                <a:latin typeface="돋움" panose="020B0600000101010101" pitchFamily="50" charset="-127"/>
                <a:ea typeface="돋움" panose="020B0600000101010101" pitchFamily="50" charset="-127"/>
              </a:rPr>
              <a:t> 호환이 불가합니다.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47A7AE-3A33-ED54-3347-E5221CB68A35}"/>
              </a:ext>
            </a:extLst>
          </p:cNvPr>
          <p:cNvSpPr txBox="1"/>
          <p:nvPr/>
        </p:nvSpPr>
        <p:spPr>
          <a:xfrm>
            <a:off x="442279" y="4117321"/>
            <a:ext cx="64705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볼 순환이 부드럽고 충격이 적어 고속 회전에 적합합니다.</a:t>
            </a:r>
          </a:p>
          <a:p>
            <a:pPr algn="ctr"/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장착부가 콤팩트한 구조로 설계되어 공간 활용도가 우수한 모델입니다. </a:t>
            </a:r>
          </a:p>
          <a:p>
            <a:pPr algn="ctr"/>
            <a:endParaRPr lang="ko-KR" altLang="en-US" sz="4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G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DR -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디플렉터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 타입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슬림넛트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 - 전조</a:t>
            </a:r>
          </a:p>
          <a:p>
            <a:pPr algn="ctr"/>
            <a:r>
              <a:rPr lang="ko-KR" altLang="en-US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S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DR -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디플렉터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 타입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슬림넛트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 - 정밀</a:t>
            </a:r>
          </a:p>
          <a:p>
            <a:pPr algn="ctr"/>
            <a:r>
              <a:rPr lang="ko-KR" altLang="en-US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X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DR -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디플렉터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 타입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슬림넛트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 - 정밀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예압형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8704C1-1227-E1B4-16BF-85BB3B0CA9B1}"/>
              </a:ext>
            </a:extLst>
          </p:cNvPr>
          <p:cNvSpPr txBox="1"/>
          <p:nvPr/>
        </p:nvSpPr>
        <p:spPr>
          <a:xfrm>
            <a:off x="420595" y="9077614"/>
            <a:ext cx="64705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특수수지로 제작된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순환플레이트를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 통한 순환방식으로 </a:t>
            </a:r>
            <a:endParaRPr lang="en-US" altLang="ko-KR" sz="14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종래 </a:t>
            </a:r>
            <a:r>
              <a:rPr lang="ko-KR" altLang="en-US" sz="1400" dirty="0" err="1">
                <a:latin typeface="돋움" panose="020B0600000101010101" pitchFamily="50" charset="-127"/>
                <a:ea typeface="돋움" panose="020B0600000101010101" pitchFamily="50" charset="-127"/>
              </a:rPr>
              <a:t>GTR대비</a:t>
            </a:r>
            <a:r>
              <a:rPr lang="ko-KR" altLang="en-US" sz="1400" dirty="0">
                <a:latin typeface="돋움" panose="020B0600000101010101" pitchFamily="50" charset="-127"/>
                <a:ea typeface="돋움" panose="020B0600000101010101" pitchFamily="50" charset="-127"/>
              </a:rPr>
              <a:t> 저소음, 고속 주행이 가능합니다. 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5952DF7B-8B98-11DE-121B-BDD1FC2ADDB4}"/>
              </a:ext>
            </a:extLst>
          </p:cNvPr>
          <p:cNvGrpSpPr/>
          <p:nvPr/>
        </p:nvGrpSpPr>
        <p:grpSpPr>
          <a:xfrm>
            <a:off x="442280" y="1684335"/>
            <a:ext cx="6470584" cy="2553233"/>
            <a:chOff x="442280" y="1684335"/>
            <a:chExt cx="6470584" cy="2553233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5D7D0251-71EF-C275-CC86-35DC849F9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60" b="22824"/>
            <a:stretch>
              <a:fillRect/>
            </a:stretch>
          </p:blipFill>
          <p:spPr>
            <a:xfrm>
              <a:off x="442280" y="1684335"/>
              <a:ext cx="6470584" cy="2337401"/>
            </a:xfrm>
            <a:prstGeom prst="snip1Rect">
              <a:avLst/>
            </a:prstGeom>
            <a:ln>
              <a:solidFill>
                <a:srgbClr val="C00000"/>
              </a:solidFill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A1AECC9-E777-0285-B88E-91161DF9BF76}"/>
                </a:ext>
              </a:extLst>
            </p:cNvPr>
            <p:cNvSpPr txBox="1"/>
            <p:nvPr/>
          </p:nvSpPr>
          <p:spPr>
            <a:xfrm>
              <a:off x="5167188" y="3591237"/>
              <a:ext cx="17456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err="1">
                  <a:latin typeface="돋움" panose="020B0600000101010101" pitchFamily="50" charset="-127"/>
                  <a:ea typeface="돋움" panose="020B0600000101010101" pitchFamily="50" charset="-127"/>
                </a:rPr>
                <a:t>디플렉터</a:t>
              </a:r>
              <a:r>
                <a:rPr lang="ko-KR" altLang="en-US" dirty="0">
                  <a:latin typeface="돋움" panose="020B0600000101010101" pitchFamily="50" charset="-127"/>
                  <a:ea typeface="돋움" panose="020B0600000101010101" pitchFamily="50" charset="-127"/>
                </a:rPr>
                <a:t> 타입</a:t>
              </a:r>
            </a:p>
            <a:p>
              <a:endParaRPr lang="ko-KR" altLang="en-US" dirty="0"/>
            </a:p>
          </p:txBody>
        </p:sp>
      </p:grp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E703A77A-5363-983E-E0CA-A99F314F85EE}"/>
              </a:ext>
            </a:extLst>
          </p:cNvPr>
          <p:cNvCxnSpPr>
            <a:cxnSpLocks/>
          </p:cNvCxnSpPr>
          <p:nvPr/>
        </p:nvCxnSpPr>
        <p:spPr>
          <a:xfrm flipV="1">
            <a:off x="601167" y="6012058"/>
            <a:ext cx="6290012" cy="4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366C2D2D-18E3-7FC9-FD7F-AC8747E8EA16}"/>
              </a:ext>
            </a:extLst>
          </p:cNvPr>
          <p:cNvSpPr/>
          <p:nvPr/>
        </p:nvSpPr>
        <p:spPr>
          <a:xfrm>
            <a:off x="420595" y="6015874"/>
            <a:ext cx="2377120" cy="428274"/>
          </a:xfrm>
          <a:prstGeom prst="snip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GDR – BALL SCREW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0F5B67B-70B1-D57F-8211-7200D6E91D1F}"/>
              </a:ext>
            </a:extLst>
          </p:cNvPr>
          <p:cNvGrpSpPr/>
          <p:nvPr/>
        </p:nvGrpSpPr>
        <p:grpSpPr>
          <a:xfrm>
            <a:off x="442279" y="6566805"/>
            <a:ext cx="6492268" cy="2346421"/>
            <a:chOff x="420595" y="6715724"/>
            <a:chExt cx="6492268" cy="2346421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0450C7C9-B553-07F8-464A-D1865A78B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2" t="23999" r="14064" b="29443"/>
            <a:stretch>
              <a:fillRect/>
            </a:stretch>
          </p:blipFill>
          <p:spPr>
            <a:xfrm>
              <a:off x="420595" y="6715724"/>
              <a:ext cx="6492268" cy="2346421"/>
            </a:xfrm>
            <a:prstGeom prst="snip1Rect">
              <a:avLst/>
            </a:prstGeom>
            <a:ln>
              <a:solidFill>
                <a:srgbClr val="C00000"/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4817DB-AD1A-B397-A4DB-247E8029B5FD}"/>
                </a:ext>
              </a:extLst>
            </p:cNvPr>
            <p:cNvSpPr txBox="1"/>
            <p:nvPr/>
          </p:nvSpPr>
          <p:spPr>
            <a:xfrm>
              <a:off x="5147184" y="8533911"/>
              <a:ext cx="176567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dirty="0"/>
                <a:t>플레이트 타입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4300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6B225-F99D-4215-928B-695FE34F5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E05E1062-6F50-291D-57E5-EDF7E48430E3}"/>
              </a:ext>
            </a:extLst>
          </p:cNvPr>
          <p:cNvSpPr/>
          <p:nvPr/>
        </p:nvSpPr>
        <p:spPr>
          <a:xfrm>
            <a:off x="-76200" y="7330440"/>
            <a:ext cx="7658100" cy="3169920"/>
          </a:xfrm>
          <a:custGeom>
            <a:avLst/>
            <a:gdLst>
              <a:gd name="connsiteX0" fmla="*/ 7581900 w 7581900"/>
              <a:gd name="connsiteY0" fmla="*/ 0 h 3169920"/>
              <a:gd name="connsiteX1" fmla="*/ 7566660 w 7581900"/>
              <a:gd name="connsiteY1" fmla="*/ 3169920 h 3169920"/>
              <a:gd name="connsiteX2" fmla="*/ 0 w 7581900"/>
              <a:gd name="connsiteY2" fmla="*/ 3131820 h 3169920"/>
              <a:gd name="connsiteX3" fmla="*/ 22860 w 7581900"/>
              <a:gd name="connsiteY3" fmla="*/ 1508760 h 3169920"/>
              <a:gd name="connsiteX4" fmla="*/ 7581900 w 7581900"/>
              <a:gd name="connsiteY4" fmla="*/ 0 h 316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1900" h="3169920">
                <a:moveTo>
                  <a:pt x="7581900" y="0"/>
                </a:moveTo>
                <a:lnTo>
                  <a:pt x="7566660" y="3169920"/>
                </a:lnTo>
                <a:lnTo>
                  <a:pt x="0" y="3131820"/>
                </a:lnTo>
                <a:lnTo>
                  <a:pt x="22860" y="1508760"/>
                </a:lnTo>
                <a:lnTo>
                  <a:pt x="758190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6800B562-36FC-C760-4FE6-37F05929B7C5}"/>
              </a:ext>
            </a:extLst>
          </p:cNvPr>
          <p:cNvCxnSpPr>
            <a:cxnSpLocks/>
          </p:cNvCxnSpPr>
          <p:nvPr/>
        </p:nvCxnSpPr>
        <p:spPr>
          <a:xfrm flipV="1">
            <a:off x="622852" y="550792"/>
            <a:ext cx="6290012" cy="35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사각형: 잘린 대각선 방향 모서리 21">
            <a:extLst>
              <a:ext uri="{FF2B5EF4-FFF2-40B4-BE49-F238E27FC236}">
                <a16:creationId xmlns:a16="http://schemas.microsoft.com/office/drawing/2014/main" id="{5584F8A0-E6BE-B798-D7A5-289F8121910E}"/>
              </a:ext>
            </a:extLst>
          </p:cNvPr>
          <p:cNvSpPr/>
          <p:nvPr/>
        </p:nvSpPr>
        <p:spPr>
          <a:xfrm>
            <a:off x="442280" y="550792"/>
            <a:ext cx="2377120" cy="353945"/>
          </a:xfrm>
          <a:prstGeom prst="snip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BALL SCREW - S</a:t>
            </a:r>
            <a:r>
              <a:rPr lang="en-US" altLang="ko-KR" dirty="0">
                <a:solidFill>
                  <a:schemeClr val="bg1"/>
                </a:solidFill>
              </a:rPr>
              <a:t>eries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C229C9F2-FA40-C2C8-1E96-F69FAD9A6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02" t="15636" r="11422" b="10574"/>
          <a:stretch>
            <a:fillRect/>
          </a:stretch>
        </p:blipFill>
        <p:spPr>
          <a:xfrm>
            <a:off x="2819400" y="3725489"/>
            <a:ext cx="1800000" cy="1800000"/>
          </a:xfrm>
          <a:prstGeom prst="snip1Rect">
            <a:avLst/>
          </a:prstGeom>
          <a:ln>
            <a:solidFill>
              <a:srgbClr val="C00000"/>
            </a:solidFill>
          </a:ln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E679A4EA-549A-6D26-4443-0423899643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" t="-791" r="13764" b="791"/>
          <a:stretch>
            <a:fillRect/>
          </a:stretch>
        </p:blipFill>
        <p:spPr>
          <a:xfrm>
            <a:off x="707393" y="3725489"/>
            <a:ext cx="1800000" cy="1800000"/>
          </a:xfrm>
          <a:prstGeom prst="snip1Rect">
            <a:avLst/>
          </a:prstGeom>
          <a:ln>
            <a:solidFill>
              <a:srgbClr val="C00000"/>
            </a:solidFill>
          </a:ln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463E3F75-0FF5-BBA7-DF4F-D29A27D5E7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80" t="11956" r="7915" b="9048"/>
          <a:stretch>
            <a:fillRect/>
          </a:stretch>
        </p:blipFill>
        <p:spPr>
          <a:xfrm>
            <a:off x="4931407" y="3725489"/>
            <a:ext cx="1800000" cy="1800000"/>
          </a:xfrm>
          <a:prstGeom prst="snip1Rect">
            <a:avLst/>
          </a:prstGeom>
          <a:ln>
            <a:solidFill>
              <a:srgbClr val="C00000"/>
            </a:solidFill>
          </a:ln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8538A0E7-B12A-72FC-E2DF-D2BA62109B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03" r="4703"/>
          <a:stretch>
            <a:fillRect/>
          </a:stretch>
        </p:blipFill>
        <p:spPr>
          <a:xfrm>
            <a:off x="2826180" y="1390714"/>
            <a:ext cx="1800000" cy="1800000"/>
          </a:xfrm>
          <a:prstGeom prst="snip1Rect">
            <a:avLst/>
          </a:prstGeom>
          <a:ln>
            <a:solidFill>
              <a:srgbClr val="C00000"/>
            </a:solidFill>
          </a:ln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FAE3A983-6752-0AF9-0B66-AC00DE66F65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586" r="7586"/>
          <a:stretch>
            <a:fillRect/>
          </a:stretch>
        </p:blipFill>
        <p:spPr>
          <a:xfrm>
            <a:off x="725713" y="1385739"/>
            <a:ext cx="1800000" cy="1800000"/>
          </a:xfrm>
          <a:prstGeom prst="snip1Rect">
            <a:avLst/>
          </a:prstGeom>
          <a:ln>
            <a:solidFill>
              <a:srgbClr val="C00000"/>
            </a:solidFill>
          </a:ln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53423CEA-98DC-462C-5BC0-99C6B0D0FFE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58" t="1429" r="14258" b="-1429"/>
          <a:stretch>
            <a:fillRect/>
          </a:stretch>
        </p:blipFill>
        <p:spPr>
          <a:xfrm>
            <a:off x="4913087" y="1385739"/>
            <a:ext cx="1800000" cy="1800000"/>
          </a:xfrm>
          <a:prstGeom prst="snip1Rect">
            <a:avLst/>
          </a:prstGeom>
          <a:ln>
            <a:solidFill>
              <a:srgbClr val="C00000"/>
            </a:solidFill>
          </a:ln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A63ACFA9-F340-3B96-AAF3-CE1F031A4096}"/>
              </a:ext>
            </a:extLst>
          </p:cNvPr>
          <p:cNvSpPr txBox="1"/>
          <p:nvPr/>
        </p:nvSpPr>
        <p:spPr>
          <a:xfrm>
            <a:off x="1465693" y="3176306"/>
            <a:ext cx="106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ko-KR" sz="1400" dirty="0">
                <a:latin typeface="본고딕"/>
              </a:rPr>
              <a:t>GTR-Series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9D21ED0-22E0-BCCC-4EAF-AADDD0E8FBC6}"/>
              </a:ext>
            </a:extLst>
          </p:cNvPr>
          <p:cNvSpPr txBox="1"/>
          <p:nvPr/>
        </p:nvSpPr>
        <p:spPr>
          <a:xfrm>
            <a:off x="3561193" y="3176306"/>
            <a:ext cx="106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ko-KR" sz="1400" dirty="0">
                <a:latin typeface="본고딕"/>
              </a:rPr>
              <a:t>GNR-Series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2C4E36B-5C1F-70AD-8A11-DEE370680332}"/>
              </a:ext>
            </a:extLst>
          </p:cNvPr>
          <p:cNvSpPr txBox="1"/>
          <p:nvPr/>
        </p:nvSpPr>
        <p:spPr>
          <a:xfrm>
            <a:off x="5649073" y="3176306"/>
            <a:ext cx="106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ko-KR" sz="1400" dirty="0">
                <a:latin typeface="본고딕"/>
              </a:rPr>
              <a:t>NX-Series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010EF30-6AB2-53F6-7E6B-228B3943A2F0}"/>
              </a:ext>
            </a:extLst>
          </p:cNvPr>
          <p:cNvSpPr txBox="1"/>
          <p:nvPr/>
        </p:nvSpPr>
        <p:spPr>
          <a:xfrm>
            <a:off x="1465693" y="5515646"/>
            <a:ext cx="106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ko-KR" sz="1400" dirty="0">
                <a:latin typeface="본고딕"/>
              </a:rPr>
              <a:t>SRF-Series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092C375-C7D4-ED5D-74FC-4CA6DFFCCA28}"/>
              </a:ext>
            </a:extLst>
          </p:cNvPr>
          <p:cNvSpPr txBox="1"/>
          <p:nvPr/>
        </p:nvSpPr>
        <p:spPr>
          <a:xfrm>
            <a:off x="3561193" y="5515646"/>
            <a:ext cx="106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ko-KR" sz="1400" dirty="0">
                <a:latin typeface="본고딕"/>
              </a:rPr>
              <a:t>DRF-Series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948DA1F-569E-8C31-6B94-161DC6B0978D}"/>
              </a:ext>
            </a:extLst>
          </p:cNvPr>
          <p:cNvSpPr txBox="1"/>
          <p:nvPr/>
        </p:nvSpPr>
        <p:spPr>
          <a:xfrm>
            <a:off x="5649073" y="5515646"/>
            <a:ext cx="106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ko-KR" sz="1400" dirty="0">
                <a:latin typeface="본고딕"/>
              </a:rPr>
              <a:t>DXF-Series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7E95AA8E-DC17-6733-F092-C5A9DE2E2EB5}"/>
              </a:ext>
            </a:extLst>
          </p:cNvPr>
          <p:cNvCxnSpPr>
            <a:cxnSpLocks/>
          </p:cNvCxnSpPr>
          <p:nvPr/>
        </p:nvCxnSpPr>
        <p:spPr>
          <a:xfrm flipV="1">
            <a:off x="580962" y="6413885"/>
            <a:ext cx="6290012" cy="35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>
            <a:extLst>
              <a:ext uri="{FF2B5EF4-FFF2-40B4-BE49-F238E27FC236}">
                <a16:creationId xmlns:a16="http://schemas.microsoft.com/office/drawing/2014/main" id="{8937E75B-3419-E00A-8E06-21E3A2FA068B}"/>
              </a:ext>
            </a:extLst>
          </p:cNvPr>
          <p:cNvGrpSpPr/>
          <p:nvPr/>
        </p:nvGrpSpPr>
        <p:grpSpPr>
          <a:xfrm>
            <a:off x="505780" y="6415373"/>
            <a:ext cx="5663692" cy="354298"/>
            <a:chOff x="442280" y="6198691"/>
            <a:chExt cx="5663692" cy="354298"/>
          </a:xfrm>
        </p:grpSpPr>
        <p:sp>
          <p:nvSpPr>
            <p:cNvPr id="4" name="사각형: 잘린 대각선 방향 모서리 3">
              <a:extLst>
                <a:ext uri="{FF2B5EF4-FFF2-40B4-BE49-F238E27FC236}">
                  <a16:creationId xmlns:a16="http://schemas.microsoft.com/office/drawing/2014/main" id="{4E62FCFC-856D-5CA8-1D96-A61A1D853747}"/>
                </a:ext>
              </a:extLst>
            </p:cNvPr>
            <p:cNvSpPr/>
            <p:nvPr/>
          </p:nvSpPr>
          <p:spPr>
            <a:xfrm>
              <a:off x="442280" y="6198691"/>
              <a:ext cx="1752280" cy="353945"/>
            </a:xfrm>
            <a:prstGeom prst="snip2Diag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C758A6-3A87-34F7-9A02-54195EF92700}"/>
                </a:ext>
              </a:extLst>
            </p:cNvPr>
            <p:cNvSpPr txBox="1"/>
            <p:nvPr/>
          </p:nvSpPr>
          <p:spPr>
            <a:xfrm>
              <a:off x="725713" y="6229824"/>
              <a:ext cx="538025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500" b="1" dirty="0">
                  <a:solidFill>
                    <a:schemeClr val="bg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대리점 현황</a:t>
              </a:r>
            </a:p>
          </p:txBody>
        </p:sp>
      </p:grpSp>
      <p:sp>
        <p:nvSpPr>
          <p:cNvPr id="6" name="사각형: 잘린 대각선 방향 모서리 5">
            <a:extLst>
              <a:ext uri="{FF2B5EF4-FFF2-40B4-BE49-F238E27FC236}">
                <a16:creationId xmlns:a16="http://schemas.microsoft.com/office/drawing/2014/main" id="{4826C890-26B1-4F7B-64B7-4F1B6DAC19BB}"/>
              </a:ext>
            </a:extLst>
          </p:cNvPr>
          <p:cNvSpPr/>
          <p:nvPr/>
        </p:nvSpPr>
        <p:spPr>
          <a:xfrm flipH="1">
            <a:off x="3838854" y="7092368"/>
            <a:ext cx="75868" cy="72000"/>
          </a:xfrm>
          <a:prstGeom prst="snip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2400" b="1">
              <a:latin typeface="본고딕"/>
            </a:endParaRP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FAA4B0D1-5814-94C4-F22C-1B01DD56CF57}"/>
              </a:ext>
            </a:extLst>
          </p:cNvPr>
          <p:cNvSpPr/>
          <p:nvPr/>
        </p:nvSpPr>
        <p:spPr>
          <a:xfrm flipH="1">
            <a:off x="3838854" y="8085454"/>
            <a:ext cx="75868" cy="72000"/>
          </a:xfrm>
          <a:prstGeom prst="snip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2400" b="1">
              <a:latin typeface="본고딕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C179F1-2C8F-70F2-C582-1C90181DA491}"/>
              </a:ext>
            </a:extLst>
          </p:cNvPr>
          <p:cNvSpPr txBox="1"/>
          <p:nvPr/>
        </p:nvSpPr>
        <p:spPr>
          <a:xfrm flipH="1">
            <a:off x="165341" y="7001336"/>
            <a:ext cx="3951699" cy="264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latin typeface="본고딕"/>
              </a:rPr>
              <a:t>         수도권  </a:t>
            </a:r>
            <a:endParaRPr lang="en-US" altLang="ko-KR" sz="1400" b="1" dirty="0">
              <a:latin typeface="본고딕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latin typeface="본고딕"/>
              </a:rPr>
              <a:t>       ㈜미래자동화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서울</a:t>
            </a:r>
            <a:r>
              <a:rPr lang="en-US" altLang="ko-KR" sz="1100" b="1" dirty="0">
                <a:latin typeface="본고딕"/>
              </a:rPr>
              <a:t>) </a:t>
            </a:r>
            <a:r>
              <a:rPr lang="ko-KR" altLang="en-US" sz="1100" b="1" dirty="0">
                <a:latin typeface="본고딕"/>
              </a:rPr>
              <a:t> </a:t>
            </a:r>
            <a:r>
              <a:rPr lang="en-US" altLang="ko-KR" sz="1200" b="1" dirty="0">
                <a:latin typeface="본고딕"/>
              </a:rPr>
              <a:t>02-3666-7600 </a:t>
            </a:r>
            <a:endParaRPr lang="en-US" altLang="ko-KR" sz="1400" b="1" dirty="0">
              <a:latin typeface="본고딕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latin typeface="본고딕"/>
              </a:rPr>
              <a:t>       ㈜</a:t>
            </a:r>
            <a:r>
              <a:rPr lang="ko-KR" altLang="en-US" sz="1400" b="1" dirty="0" err="1">
                <a:latin typeface="본고딕"/>
              </a:rPr>
              <a:t>가나테크</a:t>
            </a:r>
            <a:r>
              <a:rPr lang="ko-KR" altLang="en-US" sz="1400" b="1" dirty="0">
                <a:latin typeface="본고딕"/>
              </a:rPr>
              <a:t>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안산</a:t>
            </a:r>
            <a:r>
              <a:rPr lang="en-US" altLang="ko-KR" sz="1100" b="1" dirty="0">
                <a:latin typeface="본고딕"/>
              </a:rPr>
              <a:t>) </a:t>
            </a:r>
            <a:r>
              <a:rPr lang="en-US" altLang="ko-KR" sz="1200" b="1" dirty="0">
                <a:latin typeface="본고딕"/>
              </a:rPr>
              <a:t>031-430-0700</a:t>
            </a:r>
            <a:endParaRPr lang="en-US" altLang="ko-KR" sz="1400" b="1" dirty="0">
              <a:latin typeface="본고딕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본고딕"/>
              </a:rPr>
              <a:t>       ㈜</a:t>
            </a:r>
            <a:r>
              <a:rPr lang="ko-KR" altLang="en-US" sz="1400" b="1" dirty="0" err="1">
                <a:latin typeface="본고딕"/>
              </a:rPr>
              <a:t>서림오토메이션</a:t>
            </a:r>
            <a:r>
              <a:rPr lang="ko-KR" altLang="en-US" sz="1400" b="1" dirty="0">
                <a:latin typeface="본고딕"/>
              </a:rPr>
              <a:t>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안양</a:t>
            </a:r>
            <a:r>
              <a:rPr lang="en-US" altLang="ko-KR" sz="1100" b="1" dirty="0">
                <a:latin typeface="본고딕"/>
              </a:rPr>
              <a:t>) </a:t>
            </a:r>
            <a:r>
              <a:rPr lang="en-US" altLang="ko-KR" sz="1200" b="1" dirty="0">
                <a:latin typeface="본고딕"/>
              </a:rPr>
              <a:t>031-429-0906	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본고딕"/>
              </a:rPr>
              <a:t>       ㈜</a:t>
            </a:r>
            <a:r>
              <a:rPr lang="ko-KR" altLang="en-US" sz="1400" b="1" dirty="0" err="1">
                <a:latin typeface="본고딕"/>
              </a:rPr>
              <a:t>제이테크니컬트레이딩</a:t>
            </a:r>
            <a:r>
              <a:rPr lang="ko-KR" altLang="en-US" sz="1400" b="1" dirty="0">
                <a:latin typeface="본고딕"/>
              </a:rPr>
              <a:t>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안양</a:t>
            </a:r>
            <a:r>
              <a:rPr lang="en-US" altLang="ko-KR" sz="1100" b="1" dirty="0">
                <a:latin typeface="본고딕"/>
              </a:rPr>
              <a:t>) </a:t>
            </a:r>
            <a:r>
              <a:rPr lang="en-US" altLang="ko-KR" sz="1200" b="1" dirty="0">
                <a:latin typeface="본고딕"/>
              </a:rPr>
              <a:t>031-479-5643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latin typeface="본고딕"/>
              </a:rPr>
              <a:t>         중부권</a:t>
            </a:r>
            <a:endParaRPr lang="en-US" altLang="ko-KR" sz="1400" b="1" dirty="0">
              <a:latin typeface="본고딕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본고딕"/>
              </a:rPr>
              <a:t>      </a:t>
            </a:r>
            <a:r>
              <a:rPr lang="ko-KR" altLang="en-US" sz="1400" b="1" dirty="0">
                <a:latin typeface="본고딕"/>
              </a:rPr>
              <a:t> ㈜</a:t>
            </a:r>
            <a:r>
              <a:rPr lang="ko-KR" altLang="en-US" sz="1400" b="1" dirty="0" err="1">
                <a:latin typeface="본고딕"/>
              </a:rPr>
              <a:t>티엠이엑스</a:t>
            </a:r>
            <a:r>
              <a:rPr lang="ko-KR" altLang="en-US" sz="1400" b="1" dirty="0">
                <a:latin typeface="본고딕"/>
              </a:rPr>
              <a:t>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청주</a:t>
            </a:r>
            <a:r>
              <a:rPr lang="en-US" altLang="ko-KR" sz="1100" b="1" dirty="0">
                <a:latin typeface="본고딕"/>
              </a:rPr>
              <a:t>) </a:t>
            </a:r>
            <a:r>
              <a:rPr lang="en-US" altLang="ko-KR" sz="1200" b="1" dirty="0">
                <a:latin typeface="본고딕"/>
              </a:rPr>
              <a:t>043-241-5005</a:t>
            </a:r>
            <a:endParaRPr lang="en-US" altLang="ko-KR" sz="1400" b="1" dirty="0">
              <a:latin typeface="본고딕"/>
            </a:endParaRPr>
          </a:p>
          <a:p>
            <a:pPr>
              <a:lnSpc>
                <a:spcPct val="150000"/>
              </a:lnSpc>
            </a:pPr>
            <a:endParaRPr lang="en-US" altLang="ko-KR" sz="1400" b="1" dirty="0">
              <a:latin typeface="본고딕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6F078C-B254-9470-D500-1039BC941DA5}"/>
              </a:ext>
            </a:extLst>
          </p:cNvPr>
          <p:cNvSpPr txBox="1"/>
          <p:nvPr/>
        </p:nvSpPr>
        <p:spPr>
          <a:xfrm flipH="1">
            <a:off x="3867468" y="6922335"/>
            <a:ext cx="3779838" cy="296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latin typeface="본고딕"/>
              </a:rPr>
              <a:t> 호남권</a:t>
            </a:r>
            <a:endParaRPr lang="en-US" altLang="ko-KR" sz="1400" b="1" dirty="0">
              <a:latin typeface="본고딕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본고딕"/>
              </a:rPr>
              <a:t>    </a:t>
            </a:r>
            <a:r>
              <a:rPr lang="ko-KR" altLang="en-US" sz="1400" b="1" dirty="0">
                <a:latin typeface="본고딕"/>
              </a:rPr>
              <a:t> ㈜</a:t>
            </a:r>
            <a:r>
              <a:rPr lang="ko-KR" altLang="en-US" sz="1400" b="1" dirty="0" err="1">
                <a:latin typeface="본고딕"/>
              </a:rPr>
              <a:t>한일뉴메틱</a:t>
            </a:r>
            <a:r>
              <a:rPr lang="ko-KR" altLang="en-US" sz="1400" b="1" dirty="0">
                <a:latin typeface="본고딕"/>
              </a:rPr>
              <a:t>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광주</a:t>
            </a:r>
            <a:r>
              <a:rPr lang="en-US" altLang="ko-KR" sz="1100" b="1" dirty="0">
                <a:latin typeface="본고딕"/>
              </a:rPr>
              <a:t>) </a:t>
            </a:r>
            <a:r>
              <a:rPr lang="en-US" altLang="ko-KR" sz="1200" b="1" dirty="0">
                <a:latin typeface="본고딕"/>
              </a:rPr>
              <a:t>062-941-1794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본고딕"/>
              </a:rPr>
              <a:t>     </a:t>
            </a:r>
            <a:r>
              <a:rPr lang="en-US" altLang="ko-KR" sz="1400" b="1" dirty="0">
                <a:latin typeface="본고딕"/>
              </a:rPr>
              <a:t>㈜</a:t>
            </a:r>
            <a:r>
              <a:rPr lang="ko-KR" altLang="en-US" sz="1400" b="1" dirty="0">
                <a:latin typeface="본고딕"/>
              </a:rPr>
              <a:t>광주자동화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광주</a:t>
            </a:r>
            <a:r>
              <a:rPr lang="en-US" altLang="ko-KR" sz="1100" b="1" dirty="0">
                <a:latin typeface="본고딕"/>
              </a:rPr>
              <a:t>) </a:t>
            </a:r>
            <a:r>
              <a:rPr lang="en-US" altLang="ko-KR" sz="1200" b="1" dirty="0">
                <a:latin typeface="본고딕"/>
              </a:rPr>
              <a:t>062-951-8131</a:t>
            </a:r>
            <a:endParaRPr lang="en-US" altLang="ko-KR" sz="1400" b="1" dirty="0">
              <a:latin typeface="본고딕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latin typeface="본고딕"/>
              </a:rPr>
              <a:t> 영남권  </a:t>
            </a:r>
            <a:endParaRPr lang="en-US" altLang="ko-KR" sz="1400" b="1" dirty="0">
              <a:latin typeface="본고딕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본고딕"/>
              </a:rPr>
              <a:t>      </a:t>
            </a:r>
            <a:r>
              <a:rPr lang="ko-KR" altLang="en-US" sz="1400" b="1" dirty="0">
                <a:latin typeface="본고딕"/>
              </a:rPr>
              <a:t>㈜코리아상공사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부산</a:t>
            </a:r>
            <a:r>
              <a:rPr lang="en-US" altLang="ko-KR" sz="1100" b="1" dirty="0">
                <a:latin typeface="본고딕"/>
              </a:rPr>
              <a:t>) </a:t>
            </a:r>
            <a:r>
              <a:rPr lang="en-US" altLang="ko-KR" sz="1200" b="1" dirty="0">
                <a:latin typeface="본고딕"/>
              </a:rPr>
              <a:t>051-319-3380</a:t>
            </a:r>
            <a:endParaRPr lang="en-US" altLang="ko-KR" sz="1400" b="1" dirty="0">
              <a:latin typeface="본고딕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본고딕"/>
              </a:rPr>
              <a:t>      </a:t>
            </a:r>
            <a:r>
              <a:rPr lang="ko-KR" altLang="en-US" sz="1400" b="1" dirty="0">
                <a:latin typeface="본고딕"/>
              </a:rPr>
              <a:t>㈜</a:t>
            </a:r>
            <a:r>
              <a:rPr lang="ko-KR" altLang="en-US" sz="1400" b="1" dirty="0" err="1">
                <a:latin typeface="본고딕"/>
              </a:rPr>
              <a:t>호성베어링</a:t>
            </a:r>
            <a:r>
              <a:rPr lang="ko-KR" altLang="en-US" sz="1400" b="1" dirty="0">
                <a:latin typeface="본고딕"/>
              </a:rPr>
              <a:t>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대구</a:t>
            </a:r>
            <a:r>
              <a:rPr lang="en-US" altLang="ko-KR" sz="1100" b="1" dirty="0">
                <a:latin typeface="본고딕"/>
              </a:rPr>
              <a:t>)</a:t>
            </a:r>
            <a:r>
              <a:rPr lang="ko-KR" altLang="en-US" sz="1100" b="1" dirty="0">
                <a:latin typeface="본고딕"/>
              </a:rPr>
              <a:t> </a:t>
            </a:r>
            <a:r>
              <a:rPr lang="en-US" altLang="ko-KR" sz="1200" b="1" dirty="0">
                <a:latin typeface="본고딕"/>
              </a:rPr>
              <a:t>053-253-1656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본고딕"/>
              </a:rPr>
              <a:t>        </a:t>
            </a:r>
            <a:r>
              <a:rPr lang="ko-KR" altLang="en-US" sz="1400" b="1" dirty="0">
                <a:latin typeface="본고딕"/>
              </a:rPr>
              <a:t>㈜</a:t>
            </a:r>
            <a:r>
              <a:rPr lang="ko-KR" altLang="en-US" sz="1400" b="1" dirty="0" err="1">
                <a:latin typeface="본고딕"/>
              </a:rPr>
              <a:t>엠에이피코리아</a:t>
            </a:r>
            <a:r>
              <a:rPr lang="ko-KR" altLang="en-US" sz="1400" b="1" dirty="0">
                <a:latin typeface="본고딕"/>
              </a:rPr>
              <a:t>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창원</a:t>
            </a:r>
            <a:r>
              <a:rPr lang="en-US" altLang="ko-KR" sz="1100" b="1" dirty="0">
                <a:latin typeface="본고딕"/>
              </a:rPr>
              <a:t>) </a:t>
            </a:r>
            <a:r>
              <a:rPr lang="en-US" altLang="ko-KR" sz="1200" b="1" dirty="0">
                <a:latin typeface="본고딕"/>
              </a:rPr>
              <a:t>055-292-6983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본고딕"/>
              </a:rPr>
              <a:t>        </a:t>
            </a:r>
            <a:r>
              <a:rPr lang="ko-KR" altLang="en-US" sz="1400" b="1" dirty="0">
                <a:latin typeface="본고딕"/>
              </a:rPr>
              <a:t>㈜종로</a:t>
            </a:r>
            <a:r>
              <a:rPr lang="en-US" altLang="ko-KR" sz="1400" b="1" dirty="0">
                <a:latin typeface="본고딕"/>
              </a:rPr>
              <a:t>FA</a:t>
            </a:r>
            <a:r>
              <a:rPr lang="ko-KR" altLang="en-US" sz="1400" b="1" dirty="0">
                <a:latin typeface="본고딕"/>
              </a:rPr>
              <a:t>시스템 </a:t>
            </a:r>
            <a:r>
              <a:rPr lang="en-US" altLang="ko-KR" sz="1100" b="1" dirty="0">
                <a:latin typeface="본고딕"/>
              </a:rPr>
              <a:t>(</a:t>
            </a:r>
            <a:r>
              <a:rPr lang="ko-KR" altLang="en-US" sz="1100" b="1" dirty="0">
                <a:latin typeface="본고딕"/>
              </a:rPr>
              <a:t>구미</a:t>
            </a:r>
            <a:r>
              <a:rPr lang="en-US" altLang="ko-KR" sz="1100" b="1" dirty="0">
                <a:latin typeface="본고딕"/>
              </a:rPr>
              <a:t>) </a:t>
            </a:r>
            <a:r>
              <a:rPr lang="en-US" altLang="ko-KR" sz="1200" b="1" dirty="0">
                <a:latin typeface="본고딕"/>
              </a:rPr>
              <a:t>054-474-7208</a:t>
            </a:r>
            <a:endParaRPr lang="en-US" altLang="ko-KR" sz="1400" b="1" dirty="0">
              <a:latin typeface="본고딕"/>
            </a:endParaRPr>
          </a:p>
          <a:p>
            <a:pPr>
              <a:lnSpc>
                <a:spcPct val="150000"/>
              </a:lnSpc>
            </a:pPr>
            <a:endParaRPr lang="en-US" altLang="ko-KR" sz="1400" b="1" dirty="0">
              <a:latin typeface="본고딕"/>
            </a:endParaRPr>
          </a:p>
        </p:txBody>
      </p:sp>
      <p:sp>
        <p:nvSpPr>
          <p:cNvPr id="12" name="사각형: 잘린 대각선 방향 모서리 11">
            <a:extLst>
              <a:ext uri="{FF2B5EF4-FFF2-40B4-BE49-F238E27FC236}">
                <a16:creationId xmlns:a16="http://schemas.microsoft.com/office/drawing/2014/main" id="{4EEEE00B-65B4-0BBC-D140-B2AD94634789}"/>
              </a:ext>
            </a:extLst>
          </p:cNvPr>
          <p:cNvSpPr/>
          <p:nvPr/>
        </p:nvSpPr>
        <p:spPr>
          <a:xfrm flipH="1">
            <a:off x="502437" y="7164368"/>
            <a:ext cx="75868" cy="72000"/>
          </a:xfrm>
          <a:prstGeom prst="snip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400" b="1" dirty="0">
                <a:latin typeface="본고딕"/>
              </a:rPr>
              <a:t> </a:t>
            </a:r>
            <a:endParaRPr lang="ko-KR" altLang="en-US" sz="2400" b="1" dirty="0">
              <a:latin typeface="본고딕"/>
            </a:endParaRPr>
          </a:p>
        </p:txBody>
      </p:sp>
      <p:sp>
        <p:nvSpPr>
          <p:cNvPr id="13" name="사각형: 잘린 대각선 방향 모서리 12">
            <a:extLst>
              <a:ext uri="{FF2B5EF4-FFF2-40B4-BE49-F238E27FC236}">
                <a16:creationId xmlns:a16="http://schemas.microsoft.com/office/drawing/2014/main" id="{FF51E4BE-B16B-FA4B-5879-12644D760957}"/>
              </a:ext>
            </a:extLst>
          </p:cNvPr>
          <p:cNvSpPr/>
          <p:nvPr/>
        </p:nvSpPr>
        <p:spPr>
          <a:xfrm flipH="1">
            <a:off x="540371" y="8809386"/>
            <a:ext cx="75868" cy="72000"/>
          </a:xfrm>
          <a:prstGeom prst="snip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400" b="1" dirty="0">
                <a:latin typeface="본고딕"/>
              </a:rPr>
              <a:t> </a:t>
            </a:r>
            <a:endParaRPr lang="ko-KR" altLang="en-US" sz="2400" b="1" dirty="0">
              <a:latin typeface="본고딕"/>
            </a:endParaRPr>
          </a:p>
        </p:txBody>
      </p:sp>
    </p:spTree>
    <p:extLst>
      <p:ext uri="{BB962C8B-B14F-4D97-AF65-F5344CB8AC3E}">
        <p14:creationId xmlns:p14="http://schemas.microsoft.com/office/powerpoint/2010/main" val="1595666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8D089-3C5C-5EC0-0143-A8A6B5A10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>
            <a:extLst>
              <a:ext uri="{FF2B5EF4-FFF2-40B4-BE49-F238E27FC236}">
                <a16:creationId xmlns:a16="http://schemas.microsoft.com/office/drawing/2014/main" id="{95A4852E-3199-F3B0-5011-903F2C9D3FA9}"/>
              </a:ext>
            </a:extLst>
          </p:cNvPr>
          <p:cNvSpPr/>
          <p:nvPr/>
        </p:nvSpPr>
        <p:spPr>
          <a:xfrm rot="16200000">
            <a:off x="-855124" y="8081623"/>
            <a:ext cx="6063525" cy="4335307"/>
          </a:xfrm>
          <a:prstGeom prst="parallelogram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u="sng" dirty="0"/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E17AC674-7A8B-76F8-9147-03824917BBC7}"/>
              </a:ext>
            </a:extLst>
          </p:cNvPr>
          <p:cNvSpPr/>
          <p:nvPr/>
        </p:nvSpPr>
        <p:spPr>
          <a:xfrm rot="5400000" flipV="1">
            <a:off x="559757" y="5600766"/>
            <a:ext cx="5472753" cy="8527084"/>
          </a:xfrm>
          <a:prstGeom prst="parallelogram">
            <a:avLst>
              <a:gd name="adj" fmla="val 39711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FEEFCE81-F137-AC22-1123-C2D1496961AA}"/>
              </a:ext>
            </a:extLst>
          </p:cNvPr>
          <p:cNvCxnSpPr>
            <a:cxnSpLocks/>
          </p:cNvCxnSpPr>
          <p:nvPr/>
        </p:nvCxnSpPr>
        <p:spPr>
          <a:xfrm>
            <a:off x="-1097280" y="10439400"/>
            <a:ext cx="11330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3B949DE-F500-8422-A9C7-C3CFCE356C67}"/>
              </a:ext>
            </a:extLst>
          </p:cNvPr>
          <p:cNvSpPr txBox="1"/>
          <p:nvPr/>
        </p:nvSpPr>
        <p:spPr>
          <a:xfrm>
            <a:off x="205395" y="9621465"/>
            <a:ext cx="3155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본사 및 공장</a:t>
            </a:r>
            <a:endParaRPr lang="en-US" altLang="ko-KR" sz="1200" dirty="0">
              <a:solidFill>
                <a:schemeClr val="bg1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r>
              <a:rPr lang="ko-KR" altLang="en-US" sz="1200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경기도 김포시 </a:t>
            </a:r>
            <a:r>
              <a:rPr lang="ko-KR" altLang="en-US" sz="1200" dirty="0" err="1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월곶면</a:t>
            </a:r>
            <a:r>
              <a:rPr lang="ko-KR" altLang="en-US" sz="1200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김포대로 </a:t>
            </a:r>
            <a:r>
              <a:rPr lang="en-US" altLang="ko-KR" sz="1200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2765</a:t>
            </a:r>
            <a:endParaRPr lang="ko-KR" altLang="en-US" sz="1200" dirty="0">
              <a:solidFill>
                <a:schemeClr val="bg1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8508EB-9721-EED0-DBC9-5C66CEC473AB}"/>
              </a:ext>
            </a:extLst>
          </p:cNvPr>
          <p:cNvSpPr txBox="1"/>
          <p:nvPr/>
        </p:nvSpPr>
        <p:spPr>
          <a:xfrm>
            <a:off x="2909036" y="9621465"/>
            <a:ext cx="1419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대표전화</a:t>
            </a:r>
            <a:endParaRPr lang="en-US" altLang="ko-KR" sz="1200" dirty="0">
              <a:solidFill>
                <a:schemeClr val="bg1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031-986-8432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39BB13-F055-528A-83EE-1E9A65D0777A}"/>
              </a:ext>
            </a:extLst>
          </p:cNvPr>
          <p:cNvSpPr txBox="1"/>
          <p:nvPr/>
        </p:nvSpPr>
        <p:spPr>
          <a:xfrm>
            <a:off x="4328680" y="9621464"/>
            <a:ext cx="1419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팩스</a:t>
            </a:r>
            <a:endParaRPr lang="en-US" altLang="ko-KR" sz="1200" dirty="0">
              <a:solidFill>
                <a:schemeClr val="bg1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031-986-9653</a:t>
            </a:r>
            <a:endParaRPr lang="ko-KR" altLang="en-US" sz="1200" dirty="0">
              <a:solidFill>
                <a:schemeClr val="bg1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73D5F3-5564-A0A4-9941-679DCCC1BD9B}"/>
              </a:ext>
            </a:extLst>
          </p:cNvPr>
          <p:cNvSpPr txBox="1"/>
          <p:nvPr/>
        </p:nvSpPr>
        <p:spPr>
          <a:xfrm>
            <a:off x="5635776" y="9621463"/>
            <a:ext cx="2160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이메일</a:t>
            </a:r>
            <a:endParaRPr lang="en-US" altLang="ko-KR" sz="1200" dirty="0">
              <a:solidFill>
                <a:schemeClr val="bg1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r>
              <a:rPr lang="en-US" altLang="ko-KR" sz="1200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msm3836@naver.com</a:t>
            </a:r>
            <a:endParaRPr lang="ko-KR" altLang="en-US" sz="1200" dirty="0">
              <a:solidFill>
                <a:schemeClr val="bg1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72A2C1F-6E34-E895-C046-C48C2008F8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346" t="13778" r="9487" b="12703"/>
          <a:stretch>
            <a:fillRect/>
          </a:stretch>
        </p:blipFill>
        <p:spPr>
          <a:xfrm>
            <a:off x="265579" y="9114397"/>
            <a:ext cx="527028" cy="3396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45C2AC-2CD2-A856-A176-3432AC6DACBF}"/>
              </a:ext>
            </a:extLst>
          </p:cNvPr>
          <p:cNvSpPr txBox="1"/>
          <p:nvPr/>
        </p:nvSpPr>
        <p:spPr>
          <a:xfrm>
            <a:off x="709263" y="9063629"/>
            <a:ext cx="1604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미래정공</a:t>
            </a:r>
          </a:p>
        </p:txBody>
      </p:sp>
    </p:spTree>
    <p:extLst>
      <p:ext uri="{BB962C8B-B14F-4D97-AF65-F5344CB8AC3E}">
        <p14:creationId xmlns:p14="http://schemas.microsoft.com/office/powerpoint/2010/main" val="241496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557</TotalTime>
  <Words>261</Words>
  <Application>Microsoft Office PowerPoint</Application>
  <PresentationFormat>사용자 지정</PresentationFormat>
  <Paragraphs>64</Paragraphs>
  <Slides>4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5" baseType="lpstr">
      <vt:lpstr>HY견명조</vt:lpstr>
      <vt:lpstr>HY헤드라인M</vt:lpstr>
      <vt:lpstr>Noto Sans KR</vt:lpstr>
      <vt:lpstr>돋움</vt:lpstr>
      <vt:lpstr>맑은 고딕</vt:lpstr>
      <vt:lpstr>본고딕</vt:lpstr>
      <vt:lpstr>한컴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대원 이</dc:creator>
  <cp:lastModifiedBy>대원 이</cp:lastModifiedBy>
  <cp:revision>16</cp:revision>
  <cp:lastPrinted>2026-02-19T01:43:30Z</cp:lastPrinted>
  <dcterms:created xsi:type="dcterms:W3CDTF">2026-02-05T04:46:46Z</dcterms:created>
  <dcterms:modified xsi:type="dcterms:W3CDTF">2026-02-19T02:53:22Z</dcterms:modified>
</cp:coreProperties>
</file>